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CB1C-93E7-408D-ABF6-B1DBFB81E78D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8D0FC9-EF9F-4682-96E0-412B7DA847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CB1C-93E7-408D-ABF6-B1DBFB81E78D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0FC9-EF9F-4682-96E0-412B7DA84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CB1C-93E7-408D-ABF6-B1DBFB81E78D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0FC9-EF9F-4682-96E0-412B7DA84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CB1C-93E7-408D-ABF6-B1DBFB81E78D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0FC9-EF9F-4682-96E0-412B7DA847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CB1C-93E7-408D-ABF6-B1DBFB81E78D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8D0FC9-EF9F-4682-96E0-412B7DA84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CB1C-93E7-408D-ABF6-B1DBFB81E78D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0FC9-EF9F-4682-96E0-412B7DA847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CB1C-93E7-408D-ABF6-B1DBFB81E78D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0FC9-EF9F-4682-96E0-412B7DA847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CB1C-93E7-408D-ABF6-B1DBFB81E78D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0FC9-EF9F-4682-96E0-412B7DA84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CB1C-93E7-408D-ABF6-B1DBFB81E78D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0FC9-EF9F-4682-96E0-412B7DA84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CB1C-93E7-408D-ABF6-B1DBFB81E78D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D0FC9-EF9F-4682-96E0-412B7DA847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CB1C-93E7-408D-ABF6-B1DBFB81E78D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8D0FC9-EF9F-4682-96E0-412B7DA847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47CB1C-93E7-408D-ABF6-B1DBFB81E78D}" type="datetimeFigureOut">
              <a:rPr lang="it-IT" smtClean="0"/>
              <a:pPr/>
              <a:t>09/05/2018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8D0FC9-EF9F-4682-96E0-412B7DA84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498178"/>
          </a:xfrm>
        </p:spPr>
        <p:txBody>
          <a:bodyPr>
            <a:noAutofit/>
          </a:bodyPr>
          <a:lstStyle/>
          <a:p>
            <a:pPr algn="ctr"/>
            <a:r>
              <a:rPr lang="it-IT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MAGGIO 2018</a:t>
            </a:r>
            <a:br>
              <a:rPr lang="it-IT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MESE PER DIRE NO </a:t>
            </a:r>
            <a:br>
              <a:rPr lang="it-IT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GIOCO </a:t>
            </a:r>
            <a:r>
              <a:rPr lang="it-IT" sz="36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D’AZZARDO</a:t>
            </a:r>
            <a:r>
              <a:rPr lang="it-IT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t-IT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Segnaposto contenuto 6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12776"/>
            <a:ext cx="1054154" cy="140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204864"/>
            <a:ext cx="5554662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magine 7" descr="Logo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3140968"/>
            <a:ext cx="964987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magine 8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581128"/>
            <a:ext cx="235388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magine 9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116632"/>
            <a:ext cx="1742378" cy="123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magine 10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4288" y="188640"/>
            <a:ext cx="1512168" cy="122413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512" y="6237312"/>
            <a:ext cx="4104456" cy="4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CasellaDiTesto 12"/>
          <p:cNvSpPr txBox="1"/>
          <p:nvPr/>
        </p:nvSpPr>
        <p:spPr>
          <a:xfrm>
            <a:off x="683568" y="2780928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 smtClean="0"/>
              <a:t>Comune di Gussola</a:t>
            </a:r>
            <a:endParaRPr lang="it-IT" sz="100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683568" y="4221088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 smtClean="0"/>
              <a:t>Comune di Casalmaggiore</a:t>
            </a:r>
            <a:endParaRPr lang="it-IT" sz="1000" b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5364088" y="587727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Ingresso libero </a:t>
            </a:r>
            <a:endParaRPr lang="it-IT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498178"/>
          </a:xfrm>
        </p:spPr>
        <p:txBody>
          <a:bodyPr>
            <a:noAutofit/>
          </a:bodyPr>
          <a:lstStyle/>
          <a:p>
            <a:pPr algn="ctr"/>
            <a:r>
              <a:rPr lang="it-IT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MAGGIO 2018</a:t>
            </a:r>
            <a:br>
              <a:rPr lang="it-IT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MESE PER DIRE NO </a:t>
            </a:r>
            <a:br>
              <a:rPr lang="it-IT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GIOCO </a:t>
            </a:r>
            <a:r>
              <a:rPr lang="it-IT" sz="36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D’AZZARDO</a:t>
            </a:r>
            <a:r>
              <a:rPr lang="it-IT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t-IT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Segnaposto contenuto 6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1054154" cy="140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magine 7" descr="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068960"/>
            <a:ext cx="964987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magine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581128"/>
            <a:ext cx="235388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magine 9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16632"/>
            <a:ext cx="1742378" cy="123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magine 10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4288" y="188640"/>
            <a:ext cx="1512168" cy="122413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6237312"/>
            <a:ext cx="4104456" cy="4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CasellaDiTesto 12"/>
          <p:cNvSpPr txBox="1"/>
          <p:nvPr/>
        </p:nvSpPr>
        <p:spPr>
          <a:xfrm>
            <a:off x="179512" y="2780928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 smtClean="0"/>
              <a:t>Comune di Gussola</a:t>
            </a:r>
            <a:endParaRPr lang="it-IT" sz="100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251520" y="4221088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 smtClean="0"/>
              <a:t>Comune di Casalmaggiore</a:t>
            </a:r>
            <a:endParaRPr lang="it-IT" sz="1000" b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907704" y="422108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Ingresso libero </a:t>
            </a:r>
            <a:endParaRPr lang="it-IT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79712" y="1916832"/>
            <a:ext cx="3528392" cy="2213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436097" y="2111223"/>
            <a:ext cx="3312368" cy="398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Dario Albertini realizza un documentario, interessante, poetico, sulla vita (o almeno una parte importante) di Franco 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Soro,</a:t>
            </a:r>
            <a:r>
              <a:rPr kumimoji="0" lang="it-IT" sz="1100" b="0" i="0" u="none" strike="noStrike" cap="none" normalizeH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un 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uomo di circa sessant'anni che ha problemi di 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dipendenza</a:t>
            </a:r>
            <a:r>
              <a:rPr kumimoji="0" lang="it-IT" sz="1100" b="0" i="0" u="none" strike="noStrike" cap="none" normalizeH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 </a:t>
            </a:r>
            <a:r>
              <a:rPr kumimoji="0" lang="it-IT" sz="1100" b="1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gioco compulsivo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Franco è sardo, ma da qualche anno vive a 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Civitavecchia,</a:t>
            </a:r>
            <a:r>
              <a:rPr kumimoji="0" lang="it-IT" sz="1100" b="0" i="0" u="none" strike="noStrike" cap="none" normalizeH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dove 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si è recato per cercare di riallacciare un rapporto con la moglie e la figlia che, a causa del suo devastante vizio, lo hanno abbandonato.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Eppure è un uomo che ha delle capacità e anche degli amici pronti, nonostante tutto, a sostenerlo, ad aiutarlo, pur sapendo che ogni somma </a:t>
            </a:r>
            <a:r>
              <a:rPr kumimoji="0" lang="it-IT" sz="1100" b="0" i="0" u="none" strike="noStrike" cap="none" normalizeH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 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denaro elargita diventerà moneta tintinnante da inserire nelle infernali </a:t>
            </a:r>
            <a:r>
              <a:rPr kumimoji="0" lang="it-IT" sz="1100" b="1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macchinette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Pur soffermandosi ampiamente sulla patologia in questione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Albertini traccia un ritratto dell'uomo, cercando di coglierne il malessere, le </a:t>
            </a:r>
            <a:r>
              <a:rPr kumimoji="0" lang="it-IT" sz="1100" b="1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sfumature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i tratti della personalità che, comunque, risultano gradevoli.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Non sapremo mai se quest'uomo riuscirà a smarcarsi dal precipizio in cui si ritrova, poi potremmo chiederci quale ruolo abbia lo Stato in tutta 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questa </a:t>
            </a: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2B3945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vicenda ma non è questo il taglio del lavoro del regista romano che ha preferito rimanere sul lato umano, con un tono da indagine antropologica. 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498178"/>
          </a:xfrm>
        </p:spPr>
        <p:txBody>
          <a:bodyPr>
            <a:noAutofit/>
          </a:bodyPr>
          <a:lstStyle/>
          <a:p>
            <a:pPr algn="ctr"/>
            <a:r>
              <a:rPr lang="it-IT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MAGGIO 2018</a:t>
            </a:r>
            <a:br>
              <a:rPr lang="it-IT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MESE PER DIRE NO </a:t>
            </a:r>
            <a:br>
              <a:rPr lang="it-IT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GIOCO </a:t>
            </a:r>
            <a:r>
              <a:rPr lang="it-IT" sz="36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D’AZZARDO</a:t>
            </a:r>
            <a:r>
              <a:rPr lang="it-IT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t-IT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Segnaposto contenuto 6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12776"/>
            <a:ext cx="1054154" cy="140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magine 7" descr="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140968"/>
            <a:ext cx="964987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magine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581128"/>
            <a:ext cx="235388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magine 9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16632"/>
            <a:ext cx="1742378" cy="123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magine 10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4288" y="188640"/>
            <a:ext cx="1512168" cy="122413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6237312"/>
            <a:ext cx="4104456" cy="4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CasellaDiTesto 12"/>
          <p:cNvSpPr txBox="1"/>
          <p:nvPr/>
        </p:nvSpPr>
        <p:spPr>
          <a:xfrm>
            <a:off x="683568" y="2780928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 smtClean="0"/>
              <a:t>Comune di Gussola</a:t>
            </a:r>
            <a:endParaRPr lang="it-IT" sz="100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683568" y="4221088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 smtClean="0"/>
              <a:t>Comune di Casalmaggiore</a:t>
            </a:r>
            <a:endParaRPr lang="it-IT" sz="1000" b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2987824" y="450912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Ingresso libero </a:t>
            </a:r>
            <a:endParaRPr lang="it-IT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27784" y="1772816"/>
            <a:ext cx="3032701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ttangolo 15"/>
          <p:cNvSpPr/>
          <p:nvPr/>
        </p:nvSpPr>
        <p:spPr>
          <a:xfrm>
            <a:off x="5796136" y="1916832"/>
            <a:ext cx="250202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100" dirty="0" smtClean="0"/>
              <a:t>Fabio </a:t>
            </a:r>
            <a:r>
              <a:rPr lang="it-IT" sz="1100" dirty="0" err="1" smtClean="0"/>
              <a:t>Leli</a:t>
            </a:r>
            <a:r>
              <a:rPr lang="it-IT" sz="1100" dirty="0" smtClean="0"/>
              <a:t> propone poi il suo lavoro d’inchiesta lungo tre anni che, attraverso tante autorevoli voci e un’ampia documentazione, tocca tutti gli aspetti: economico, normativo, antropologico, istituzionale. Come scrive nelle sue note di regia: “L’Italia è sotto attacco. L’invasore non è uno Stato estero. Il nemico non ha un volto facilmente riconoscibile, ma la sua presenza è ormai talmente forte e radicata, che viene quasi considerato un alleato dal governo italiano. E’ il gioco d’azzardo legalizzato, una macchina perfetta che lavora a più livelli. Non è solo una questione di denaro. Sembra una tassa invisibile e volontaria, una tassa del popolo. L’invasione si sviluppa a livello economico, ma anche territoriale, politico, sociale, mediatico e culturale. E’ un circolo vizioso, che coinvolge tutti questi aspetti e li modifica per il fine massimo: il profitto. Ma un profitto di pochi, in contrasto alla sofferenza e alla povertà di molti, troppi.</a:t>
            </a:r>
            <a:endParaRPr lang="it-IT" sz="11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57</TotalTime>
  <Words>415</Words>
  <Application>Microsoft Office PowerPoint</Application>
  <PresentationFormat>Presentazione su schermo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Universo</vt:lpstr>
      <vt:lpstr>MAGGIO 2018 IL MESE PER DIRE NO  AL GIOCO D’AZZARDO </vt:lpstr>
      <vt:lpstr>MAGGIO 2018 IL MESE PER DIRE NO  AL GIOCO D’AZZARDO </vt:lpstr>
      <vt:lpstr>MAGGIO 2018 IL MESE PER DIRE NO  AL GIOCO D’AZZARDO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MAGGIO 2018 IL MESE PER DIRE NO  AL GIOCO D’AZZARDO</dc:title>
  <dc:creator>c.cozzini</dc:creator>
  <cp:lastModifiedBy>c.cozzini</cp:lastModifiedBy>
  <cp:revision>9</cp:revision>
  <dcterms:created xsi:type="dcterms:W3CDTF">2018-05-02T10:21:04Z</dcterms:created>
  <dcterms:modified xsi:type="dcterms:W3CDTF">2018-05-09T07:54:53Z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342613187</vt:i4>
  </property>
  <property fmtid="{D5CDD505-2E9C-101B-9397-08002B2CF9AE}" pid="3" name="_NewReviewCycle">
    <vt:lpwstr/>
  </property>
  <property fmtid="{D5CDD505-2E9C-101B-9397-08002B2CF9AE}" pid="4" name="_EmailSubject">
    <vt:lpwstr>alla c.a. del Sindaco</vt:lpwstr>
  </property>
  <property fmtid="{D5CDD505-2E9C-101B-9397-08002B2CF9AE}" pid="5" name="_AuthorEmail">
    <vt:lpwstr>c.cozzini@concass.it</vt:lpwstr>
  </property>
  <property fmtid="{D5CDD505-2E9C-101B-9397-08002B2CF9AE}" pid="6" name="_AuthorEmailDisplayName">
    <vt:lpwstr>Cristina Cozzini</vt:lpwstr>
  </property>
</Properties>
</file>